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58" r:id="rId6"/>
    <p:sldId id="259" r:id="rId7"/>
    <p:sldId id="266" r:id="rId8"/>
    <p:sldId id="260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600">
                <a:solidFill>
                  <a:schemeClr val="tx1"/>
                </a:solidFill>
              </a:rPr>
              <a:t>Xe Isotopic Ratios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FF0000"/>
                </a:solidFill>
                <a:ln w="9525" cap="flat" cmpd="sng" algn="ctr">
                  <a:noFill/>
                  <a:round/>
                </a:ln>
                <a:effectLst/>
              </c:spPr>
            </c:marker>
            <c:bubble3D val="0"/>
          </c:dPt>
          <c:dPt>
            <c:idx val="1"/>
            <c:marker>
              <c:symbol val="circle"/>
              <c:size val="5"/>
              <c:spPr>
                <a:solidFill>
                  <a:srgbClr val="FF0000"/>
                </a:solidFill>
                <a:ln w="9525" cap="flat" cmpd="sng" algn="ctr">
                  <a:noFill/>
                  <a:round/>
                </a:ln>
                <a:effectLst/>
              </c:spPr>
            </c:marker>
            <c:bubble3D val="0"/>
          </c:dPt>
          <c:dLbls>
            <c:dLbl>
              <c:idx val="0"/>
              <c:layout>
                <c:manualLayout>
                  <c:x val="-1.5458500724904779E-2"/>
                  <c:y val="7.644346790445952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Y82162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7759964079526645E-2"/>
                  <c:y val="4.86457421988918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Y86720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161615496033781E-2"/>
                  <c:y val="3.75629958301237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Normal</a:t>
                    </a:r>
                    <a:r>
                      <a:rPr lang="en-US" baseline="0"/>
                      <a:t> Chondrite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HL(Presolar Diamond)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035792543930286E-2"/>
                  <c:y val="-2.775306424161342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G(Presolar SiC)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1580507893682473E-2"/>
                  <c:y val="-6.493975108336885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N(Presolar SiC)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2987078552101763"/>
                  <c:y val="2.349445902595509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Terrestrial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Martian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x"/>
            <c:errBarType val="both"/>
            <c:errValType val="cust"/>
            <c:noEndCap val="0"/>
            <c:plus>
              <c:numRef>
                <c:f>'Ratio Sum Comparison'!$D$57:$D$64</c:f>
                <c:numCache>
                  <c:formatCode>General</c:formatCode>
                  <c:ptCount val="8"/>
                  <c:pt idx="0">
                    <c:v>4.482592364763633E-3</c:v>
                  </c:pt>
                  <c:pt idx="1">
                    <c:v>9.4069919116505449E-3</c:v>
                  </c:pt>
                  <c:pt idx="2">
                    <c:v>2.0000000000000001E-4</c:v>
                  </c:pt>
                  <c:pt idx="3">
                    <c:v>2.0000000000000001E-4</c:v>
                  </c:pt>
                  <c:pt idx="4">
                    <c:v>2.0000000000000001E-4</c:v>
                  </c:pt>
                  <c:pt idx="5">
                    <c:v>0.14000000000000001</c:v>
                  </c:pt>
                  <c:pt idx="6">
                    <c:v>1.2E-5</c:v>
                  </c:pt>
                  <c:pt idx="7">
                    <c:v>2E-3</c:v>
                  </c:pt>
                </c:numCache>
              </c:numRef>
            </c:plus>
            <c:minus>
              <c:numRef>
                <c:f>'Ratio Sum Comparison'!$D$57:$D$64</c:f>
                <c:numCache>
                  <c:formatCode>General</c:formatCode>
                  <c:ptCount val="8"/>
                  <c:pt idx="0">
                    <c:v>4.482592364763633E-3</c:v>
                  </c:pt>
                  <c:pt idx="1">
                    <c:v>9.4069919116505449E-3</c:v>
                  </c:pt>
                  <c:pt idx="2">
                    <c:v>2.0000000000000001E-4</c:v>
                  </c:pt>
                  <c:pt idx="3">
                    <c:v>2.0000000000000001E-4</c:v>
                  </c:pt>
                  <c:pt idx="4">
                    <c:v>2.0000000000000001E-4</c:v>
                  </c:pt>
                  <c:pt idx="5">
                    <c:v>0.14000000000000001</c:v>
                  </c:pt>
                  <c:pt idx="6">
                    <c:v>1.2E-5</c:v>
                  </c:pt>
                  <c:pt idx="7">
                    <c:v>2E-3</c:v>
                  </c:pt>
                </c:numCache>
              </c:numRef>
            </c:minus>
            <c:spPr>
              <a:noFill/>
              <a:ln w="9525" cap="rnd">
                <a:solidFill>
                  <a:schemeClr val="dk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'Ratio Sum Comparison'!$F$57:$F$64</c:f>
                <c:numCache>
                  <c:formatCode>General</c:formatCode>
                  <c:ptCount val="8"/>
                  <c:pt idx="0">
                    <c:v>1.5971623456235951E-3</c:v>
                  </c:pt>
                  <c:pt idx="1">
                    <c:v>3.1048211744935817E-3</c:v>
                  </c:pt>
                  <c:pt idx="2">
                    <c:v>1.1E-4</c:v>
                  </c:pt>
                  <c:pt idx="3">
                    <c:v>1.2999999999999999E-5</c:v>
                  </c:pt>
                  <c:pt idx="4">
                    <c:v>1.2999999999999999E-5</c:v>
                  </c:pt>
                  <c:pt idx="5">
                    <c:v>5.8999999999999998E-5</c:v>
                  </c:pt>
                  <c:pt idx="6">
                    <c:v>6.0000000000000002E-5</c:v>
                  </c:pt>
                  <c:pt idx="7">
                    <c:v>1.5E-5</c:v>
                  </c:pt>
                </c:numCache>
              </c:numRef>
            </c:plus>
            <c:minus>
              <c:numRef>
                <c:f>'Ratio Sum Comparison'!$F$57:$F$64</c:f>
                <c:numCache>
                  <c:formatCode>General</c:formatCode>
                  <c:ptCount val="8"/>
                  <c:pt idx="0">
                    <c:v>1.5971623456235951E-3</c:v>
                  </c:pt>
                  <c:pt idx="1">
                    <c:v>3.1048211744935817E-3</c:v>
                  </c:pt>
                  <c:pt idx="2">
                    <c:v>1.1E-4</c:v>
                  </c:pt>
                  <c:pt idx="3">
                    <c:v>1.2999999999999999E-5</c:v>
                  </c:pt>
                  <c:pt idx="4">
                    <c:v>1.2999999999999999E-5</c:v>
                  </c:pt>
                  <c:pt idx="5">
                    <c:v>5.8999999999999998E-5</c:v>
                  </c:pt>
                  <c:pt idx="6">
                    <c:v>6.0000000000000002E-5</c:v>
                  </c:pt>
                  <c:pt idx="7">
                    <c:v>1.5E-5</c:v>
                  </c:pt>
                </c:numCache>
              </c:numRef>
            </c:minus>
            <c:spPr>
              <a:noFill/>
              <a:ln w="9525" cap="rnd">
                <a:solidFill>
                  <a:schemeClr val="dk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'Ratio Sum Comparison'!$C$57:$C$64</c:f>
              <c:numCache>
                <c:formatCode>General</c:formatCode>
                <c:ptCount val="8"/>
                <c:pt idx="0">
                  <c:v>1.01197650688606</c:v>
                </c:pt>
                <c:pt idx="1">
                  <c:v>0.98201688297956735</c:v>
                </c:pt>
                <c:pt idx="2">
                  <c:v>1.042</c:v>
                </c:pt>
                <c:pt idx="3">
                  <c:v>1.056</c:v>
                </c:pt>
                <c:pt idx="4">
                  <c:v>0.1182</c:v>
                </c:pt>
                <c:pt idx="5">
                  <c:v>1</c:v>
                </c:pt>
                <c:pt idx="6">
                  <c:v>0.98319999999999996</c:v>
                </c:pt>
                <c:pt idx="7">
                  <c:v>2.4</c:v>
                </c:pt>
              </c:numCache>
            </c:numRef>
          </c:xVal>
          <c:yVal>
            <c:numRef>
              <c:f>'Ratio Sum Comparison'!$E$57:$E$64</c:f>
              <c:numCache>
                <c:formatCode>General</c:formatCode>
                <c:ptCount val="8"/>
                <c:pt idx="0">
                  <c:v>0.387224155139545</c:v>
                </c:pt>
                <c:pt idx="1">
                  <c:v>0.36642236602509698</c:v>
                </c:pt>
                <c:pt idx="2">
                  <c:v>0.378</c:v>
                </c:pt>
                <c:pt idx="3">
                  <c:v>0.63560000000000005</c:v>
                </c:pt>
                <c:pt idx="4">
                  <c:v>2.2200000000000001E-2</c:v>
                </c:pt>
                <c:pt idx="5">
                  <c:v>0.41830000000000001</c:v>
                </c:pt>
                <c:pt idx="6">
                  <c:v>0.38790000000000002</c:v>
                </c:pt>
                <c:pt idx="7">
                  <c:v>0.4007</c:v>
                </c:pt>
              </c:numCache>
            </c:numRef>
          </c:y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-1266084688"/>
        <c:axId val="-1266073808"/>
      </c:scatterChart>
      <c:valAx>
        <c:axId val="-1266084688"/>
        <c:scaling>
          <c:orientation val="minMax"/>
          <c:max val="2.5"/>
          <c:min val="0.1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>
                  <a:defRPr sz="3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200">
                    <a:solidFill>
                      <a:schemeClr val="tx1"/>
                    </a:solidFill>
                  </a:rPr>
                  <a:t>129/132</a:t>
                </a:r>
              </a:p>
            </c:rich>
          </c:tx>
          <c:layout>
            <c:manualLayout>
              <c:xMode val="edge"/>
              <c:yMode val="edge"/>
              <c:x val="0.42812763731043668"/>
              <c:y val="0.89758868527461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>
                <a:defRPr sz="3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66073808"/>
        <c:crosses val="autoZero"/>
        <c:crossBetween val="midCat"/>
      </c:valAx>
      <c:valAx>
        <c:axId val="-126607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200">
                    <a:solidFill>
                      <a:schemeClr val="tx1"/>
                    </a:solidFill>
                  </a:rPr>
                  <a:t>134/132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66084688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600">
                <a:solidFill>
                  <a:schemeClr val="tx1"/>
                </a:solidFill>
              </a:rPr>
              <a:t>Xe Isotopic Ratios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FF0000"/>
                </a:solidFill>
                <a:ln w="9525" cap="flat" cmpd="sng" algn="ctr">
                  <a:noFill/>
                  <a:round/>
                </a:ln>
                <a:effectLst/>
              </c:spPr>
            </c:marker>
            <c:bubble3D val="0"/>
          </c:dPt>
          <c:dPt>
            <c:idx val="1"/>
            <c:marker>
              <c:symbol val="circle"/>
              <c:size val="5"/>
              <c:spPr>
                <a:solidFill>
                  <a:srgbClr val="FF0000"/>
                </a:solidFill>
                <a:ln w="9525" cap="flat" cmpd="sng" algn="ctr">
                  <a:noFill/>
                  <a:round/>
                </a:ln>
                <a:effectLst/>
              </c:spPr>
            </c:marker>
            <c:bubble3D val="0"/>
          </c:dPt>
          <c:dLbls>
            <c:dLbl>
              <c:idx val="0"/>
              <c:layout>
                <c:manualLayout>
                  <c:x val="-3.2847313727903074E-2"/>
                  <c:y val="4.636085679066379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Y82162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4506695976629163E-2"/>
                  <c:y val="5.06512214171768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Y86720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161615496033781E-2"/>
                  <c:y val="3.75629958301237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Normal</a:t>
                    </a:r>
                    <a:r>
                      <a:rPr lang="en-US" baseline="0"/>
                      <a:t> Chondrite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HL(Presolar Diamond)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035792543930286E-2"/>
                  <c:y val="-2.775306424161342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G(Presolar SiC)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8101312769806936E-2"/>
                  <c:y val="-5.691772145302327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N(Presolar SiC)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1139520065338122"/>
                  <c:y val="-3.66707819047021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Terrestrial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Martian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x"/>
            <c:errBarType val="both"/>
            <c:errValType val="cust"/>
            <c:noEndCap val="0"/>
            <c:plus>
              <c:numRef>
                <c:f>'Ratio Sum Comparison'!$D$57:$D$64</c:f>
                <c:numCache>
                  <c:formatCode>General</c:formatCode>
                  <c:ptCount val="8"/>
                  <c:pt idx="0">
                    <c:v>4.482592364763633E-3</c:v>
                  </c:pt>
                  <c:pt idx="1">
                    <c:v>9.4069919116505449E-3</c:v>
                  </c:pt>
                  <c:pt idx="2">
                    <c:v>2.0000000000000001E-4</c:v>
                  </c:pt>
                  <c:pt idx="3">
                    <c:v>2.0000000000000001E-4</c:v>
                  </c:pt>
                  <c:pt idx="4">
                    <c:v>2.0000000000000001E-4</c:v>
                  </c:pt>
                  <c:pt idx="5">
                    <c:v>0.14000000000000001</c:v>
                  </c:pt>
                  <c:pt idx="6">
                    <c:v>1.2E-5</c:v>
                  </c:pt>
                  <c:pt idx="7">
                    <c:v>2E-3</c:v>
                  </c:pt>
                </c:numCache>
              </c:numRef>
            </c:plus>
            <c:minus>
              <c:numRef>
                <c:f>'Ratio Sum Comparison'!$D$57:$D$64</c:f>
                <c:numCache>
                  <c:formatCode>General</c:formatCode>
                  <c:ptCount val="8"/>
                  <c:pt idx="0">
                    <c:v>4.482592364763633E-3</c:v>
                  </c:pt>
                  <c:pt idx="1">
                    <c:v>9.4069919116505449E-3</c:v>
                  </c:pt>
                  <c:pt idx="2">
                    <c:v>2.0000000000000001E-4</c:v>
                  </c:pt>
                  <c:pt idx="3">
                    <c:v>2.0000000000000001E-4</c:v>
                  </c:pt>
                  <c:pt idx="4">
                    <c:v>2.0000000000000001E-4</c:v>
                  </c:pt>
                  <c:pt idx="5">
                    <c:v>0.14000000000000001</c:v>
                  </c:pt>
                  <c:pt idx="6">
                    <c:v>1.2E-5</c:v>
                  </c:pt>
                  <c:pt idx="7">
                    <c:v>2E-3</c:v>
                  </c:pt>
                </c:numCache>
              </c:numRef>
            </c:minus>
            <c:spPr>
              <a:noFill/>
              <a:ln w="9525" cap="rnd">
                <a:solidFill>
                  <a:schemeClr val="dk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'Ratio Sum Comparison'!$F$57:$F$64</c:f>
                <c:numCache>
                  <c:formatCode>General</c:formatCode>
                  <c:ptCount val="8"/>
                  <c:pt idx="0">
                    <c:v>1.5971623456235951E-3</c:v>
                  </c:pt>
                  <c:pt idx="1">
                    <c:v>3.1048211744935817E-3</c:v>
                  </c:pt>
                  <c:pt idx="2">
                    <c:v>1.1E-4</c:v>
                  </c:pt>
                  <c:pt idx="3">
                    <c:v>1.2999999999999999E-5</c:v>
                  </c:pt>
                  <c:pt idx="4">
                    <c:v>1.2999999999999999E-5</c:v>
                  </c:pt>
                  <c:pt idx="5">
                    <c:v>5.8999999999999998E-5</c:v>
                  </c:pt>
                  <c:pt idx="6">
                    <c:v>6.0000000000000002E-5</c:v>
                  </c:pt>
                  <c:pt idx="7">
                    <c:v>1.5E-5</c:v>
                  </c:pt>
                </c:numCache>
              </c:numRef>
            </c:plus>
            <c:minus>
              <c:numRef>
                <c:f>'Ratio Sum Comparison'!$F$57:$F$64</c:f>
                <c:numCache>
                  <c:formatCode>General</c:formatCode>
                  <c:ptCount val="8"/>
                  <c:pt idx="0">
                    <c:v>1.5971623456235951E-3</c:v>
                  </c:pt>
                  <c:pt idx="1">
                    <c:v>3.1048211744935817E-3</c:v>
                  </c:pt>
                  <c:pt idx="2">
                    <c:v>1.1E-4</c:v>
                  </c:pt>
                  <c:pt idx="3">
                    <c:v>1.2999999999999999E-5</c:v>
                  </c:pt>
                  <c:pt idx="4">
                    <c:v>1.2999999999999999E-5</c:v>
                  </c:pt>
                  <c:pt idx="5">
                    <c:v>5.8999999999999998E-5</c:v>
                  </c:pt>
                  <c:pt idx="6">
                    <c:v>6.0000000000000002E-5</c:v>
                  </c:pt>
                  <c:pt idx="7">
                    <c:v>1.5E-5</c:v>
                  </c:pt>
                </c:numCache>
              </c:numRef>
            </c:minus>
            <c:spPr>
              <a:noFill/>
              <a:ln w="9525" cap="rnd">
                <a:solidFill>
                  <a:schemeClr val="dk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'Ratio Sum Comparison'!$C$57:$C$64</c:f>
              <c:numCache>
                <c:formatCode>General</c:formatCode>
                <c:ptCount val="8"/>
                <c:pt idx="0">
                  <c:v>1.01197650688606</c:v>
                </c:pt>
                <c:pt idx="1">
                  <c:v>0.98201688297956735</c:v>
                </c:pt>
                <c:pt idx="2">
                  <c:v>1.042</c:v>
                </c:pt>
                <c:pt idx="3">
                  <c:v>1.056</c:v>
                </c:pt>
                <c:pt idx="4">
                  <c:v>0.1182</c:v>
                </c:pt>
                <c:pt idx="5">
                  <c:v>1</c:v>
                </c:pt>
                <c:pt idx="6">
                  <c:v>0.98319999999999996</c:v>
                </c:pt>
                <c:pt idx="7">
                  <c:v>2.4</c:v>
                </c:pt>
              </c:numCache>
            </c:numRef>
          </c:xVal>
          <c:yVal>
            <c:numRef>
              <c:f>'Ratio Sum Comparison'!$E$57:$E$64</c:f>
              <c:numCache>
                <c:formatCode>General</c:formatCode>
                <c:ptCount val="8"/>
                <c:pt idx="0">
                  <c:v>0.387224155139545</c:v>
                </c:pt>
                <c:pt idx="1">
                  <c:v>0.36642236602509698</c:v>
                </c:pt>
                <c:pt idx="2">
                  <c:v>0.378</c:v>
                </c:pt>
                <c:pt idx="3">
                  <c:v>0.63560000000000005</c:v>
                </c:pt>
                <c:pt idx="4">
                  <c:v>2.2200000000000001E-2</c:v>
                </c:pt>
                <c:pt idx="5">
                  <c:v>0.41830000000000001</c:v>
                </c:pt>
                <c:pt idx="6">
                  <c:v>0.38790000000000002</c:v>
                </c:pt>
                <c:pt idx="7">
                  <c:v>0.4007</c:v>
                </c:pt>
              </c:numCache>
            </c:numRef>
          </c:y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-1266081968"/>
        <c:axId val="-1266073264"/>
      </c:scatterChart>
      <c:valAx>
        <c:axId val="-1266081968"/>
        <c:scaling>
          <c:orientation val="minMax"/>
          <c:max val="1.1500000000000001"/>
          <c:min val="0.85000000000000009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>
                  <a:defRPr sz="3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200">
                    <a:solidFill>
                      <a:schemeClr val="tx1"/>
                    </a:solidFill>
                  </a:rPr>
                  <a:t>129/132</a:t>
                </a:r>
              </a:p>
            </c:rich>
          </c:tx>
          <c:layout>
            <c:manualLayout>
              <c:xMode val="edge"/>
              <c:yMode val="edge"/>
              <c:x val="0.42812763731043668"/>
              <c:y val="0.89758868527461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>
                <a:defRPr sz="3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66073264"/>
        <c:crosses val="autoZero"/>
        <c:crossBetween val="midCat"/>
      </c:valAx>
      <c:valAx>
        <c:axId val="-126607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200">
                    <a:solidFill>
                      <a:schemeClr val="tx1"/>
                    </a:solidFill>
                  </a:rPr>
                  <a:t>134/132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66081968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 err="1" smtClean="0">
                <a:solidFill>
                  <a:schemeClr val="tx1"/>
                </a:solidFill>
              </a:rPr>
              <a:t>Xe</a:t>
            </a:r>
            <a:r>
              <a:rPr lang="en-US" sz="3600" baseline="0" dirty="0" smtClean="0">
                <a:solidFill>
                  <a:schemeClr val="tx1"/>
                </a:solidFill>
              </a:rPr>
              <a:t> Isotopic Ratios</a:t>
            </a:r>
            <a:endParaRPr lang="en-US" sz="36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5093797061265847"/>
          <c:y val="2.22847428632592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93988363782114"/>
          <c:y val="0.16351306449032305"/>
          <c:w val="0.86998021026993633"/>
          <c:h val="0.67194915071577732"/>
        </c:manualLayout>
      </c:layout>
      <c:scatterChart>
        <c:scatterStyle val="lineMarker"/>
        <c:varyColors val="0"/>
        <c:ser>
          <c:idx val="0"/>
          <c:order val="0"/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FF0000"/>
                </a:solidFill>
                <a:ln w="9525" cap="flat" cmpd="sng" algn="ctr">
                  <a:noFill/>
                  <a:round/>
                </a:ln>
                <a:effectLst/>
              </c:spPr>
            </c:marker>
            <c:bubble3D val="0"/>
          </c:dPt>
          <c:dPt>
            <c:idx val="1"/>
            <c:marker>
              <c:symbol val="circle"/>
              <c:size val="5"/>
              <c:spPr>
                <a:solidFill>
                  <a:srgbClr val="FF0000"/>
                </a:solidFill>
                <a:ln w="9525" cap="flat" cmpd="sng" algn="ctr">
                  <a:noFill/>
                  <a:round/>
                </a:ln>
                <a:effectLst/>
              </c:spPr>
            </c:marker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Y82162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271291044461065E-2"/>
                  <c:y val="-4.831530055769284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Y86720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Normal Chondrite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4639853767012422E-2"/>
                  <c:y val="3.694210576941943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HL(Presolar</a:t>
                    </a:r>
                    <a:r>
                      <a:rPr lang="en-US" baseline="0"/>
                      <a:t> Diamond)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7087285893231707E-2"/>
                  <c:y val="-5.420903280228009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N(Presolar SiC)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0657503061181446E-2"/>
                  <c:y val="5.032252260098840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Terrestrial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853689603242741E-3"/>
                  <c:y val="5.516470849658064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Martian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rnd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x"/>
            <c:errBarType val="both"/>
            <c:errValType val="cust"/>
            <c:noEndCap val="0"/>
            <c:plus>
              <c:numRef>
                <c:f>'Ratio Sum Comparison'!$D$73:$D$80</c:f>
                <c:numCache>
                  <c:formatCode>General</c:formatCode>
                  <c:ptCount val="8"/>
                  <c:pt idx="0">
                    <c:v>9.7703345890980987E-4</c:v>
                  </c:pt>
                  <c:pt idx="1">
                    <c:v>1.3899057374069912E-3</c:v>
                  </c:pt>
                  <c:pt idx="2">
                    <c:v>3.0000000000000001E-5</c:v>
                  </c:pt>
                  <c:pt idx="3">
                    <c:v>3.0000000000000001E-5</c:v>
                  </c:pt>
                  <c:pt idx="4">
                    <c:v>4.1999999999999998E-5</c:v>
                  </c:pt>
                  <c:pt idx="5">
                    <c:v>1.2999999999999999E-5</c:v>
                  </c:pt>
                  <c:pt idx="6">
                    <c:v>1.1999999999999999E-6</c:v>
                  </c:pt>
                  <c:pt idx="7">
                    <c:v>9.0000000000000006E-5</c:v>
                  </c:pt>
                </c:numCache>
              </c:numRef>
            </c:plus>
            <c:minus>
              <c:numRef>
                <c:f>'Ratio Sum Comparison'!$D$73:$D$80</c:f>
                <c:numCache>
                  <c:formatCode>General</c:formatCode>
                  <c:ptCount val="8"/>
                  <c:pt idx="0">
                    <c:v>9.7703345890980987E-4</c:v>
                  </c:pt>
                  <c:pt idx="1">
                    <c:v>1.3899057374069912E-3</c:v>
                  </c:pt>
                  <c:pt idx="2">
                    <c:v>3.0000000000000001E-5</c:v>
                  </c:pt>
                  <c:pt idx="3">
                    <c:v>3.0000000000000001E-5</c:v>
                  </c:pt>
                  <c:pt idx="4">
                    <c:v>4.1999999999999998E-5</c:v>
                  </c:pt>
                  <c:pt idx="5">
                    <c:v>1.2999999999999999E-5</c:v>
                  </c:pt>
                  <c:pt idx="6">
                    <c:v>1.1999999999999999E-6</c:v>
                  </c:pt>
                  <c:pt idx="7">
                    <c:v>9.0000000000000006E-5</c:v>
                  </c:pt>
                </c:numCache>
              </c:numRef>
            </c:minus>
            <c:spPr>
              <a:noFill/>
              <a:ln w="9525" cap="rnd">
                <a:solidFill>
                  <a:schemeClr val="dk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'Ratio Sum Comparison'!$F$73:$F$80</c:f>
                <c:numCache>
                  <c:formatCode>General</c:formatCode>
                  <c:ptCount val="8"/>
                  <c:pt idx="0">
                    <c:v>1.0703481937357015E-4</c:v>
                  </c:pt>
                  <c:pt idx="1">
                    <c:v>5.2827817793956144E-5</c:v>
                  </c:pt>
                  <c:pt idx="2">
                    <c:v>1.9999999999999999E-7</c:v>
                  </c:pt>
                  <c:pt idx="3">
                    <c:v>7.9999999999999996E-6</c:v>
                  </c:pt>
                  <c:pt idx="4">
                    <c:v>0</c:v>
                  </c:pt>
                  <c:pt idx="5">
                    <c:v>1.7999999999999999E-6</c:v>
                  </c:pt>
                  <c:pt idx="6">
                    <c:v>2.0000000000000002E-5</c:v>
                  </c:pt>
                  <c:pt idx="7">
                    <c:v>1.6999999999999999E-7</c:v>
                  </c:pt>
                </c:numCache>
              </c:numRef>
            </c:plus>
            <c:minus>
              <c:numRef>
                <c:f>'Ratio Sum Comparison'!$F$73:$F$80</c:f>
                <c:numCache>
                  <c:formatCode>General</c:formatCode>
                  <c:ptCount val="8"/>
                  <c:pt idx="0">
                    <c:v>1.0703481937357015E-4</c:v>
                  </c:pt>
                  <c:pt idx="1">
                    <c:v>5.2827817793956144E-5</c:v>
                  </c:pt>
                  <c:pt idx="2">
                    <c:v>1.9999999999999999E-7</c:v>
                  </c:pt>
                  <c:pt idx="3">
                    <c:v>7.9999999999999996E-6</c:v>
                  </c:pt>
                  <c:pt idx="4">
                    <c:v>0</c:v>
                  </c:pt>
                  <c:pt idx="5">
                    <c:v>1.7999999999999999E-6</c:v>
                  </c:pt>
                  <c:pt idx="6">
                    <c:v>2.0000000000000002E-5</c:v>
                  </c:pt>
                  <c:pt idx="7">
                    <c:v>1.6999999999999999E-7</c:v>
                  </c:pt>
                </c:numCache>
              </c:numRef>
            </c:minus>
            <c:spPr>
              <a:noFill/>
              <a:ln w="9525" cap="rnd">
                <a:solidFill>
                  <a:schemeClr val="dk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'Ratio Sum Comparison'!$C$73:$C$80</c:f>
              <c:numCache>
                <c:formatCode>General</c:formatCode>
                <c:ptCount val="8"/>
                <c:pt idx="0">
                  <c:v>0.15671682890225935</c:v>
                </c:pt>
                <c:pt idx="1">
                  <c:v>0.1498882030169274</c:v>
                </c:pt>
                <c:pt idx="2">
                  <c:v>0.16189999999999999</c:v>
                </c:pt>
                <c:pt idx="3">
                  <c:v>0.1542</c:v>
                </c:pt>
                <c:pt idx="4">
                  <c:v>0.48259999999999997</c:v>
                </c:pt>
                <c:pt idx="5">
                  <c:v>0.1603</c:v>
                </c:pt>
                <c:pt idx="6">
                  <c:v>0.15135999999999999</c:v>
                </c:pt>
                <c:pt idx="7">
                  <c:v>0.15429999999999999</c:v>
                </c:pt>
              </c:numCache>
            </c:numRef>
          </c:xVal>
          <c:yVal>
            <c:numRef>
              <c:f>'Ratio Sum Comparison'!$E$73:$E$80</c:f>
              <c:numCache>
                <c:formatCode>General</c:formatCode>
                <c:ptCount val="8"/>
                <c:pt idx="0">
                  <c:v>1.2171522500671458E-3</c:v>
                </c:pt>
                <c:pt idx="1">
                  <c:v>3.530885575527525E-3</c:v>
                </c:pt>
                <c:pt idx="2">
                  <c:v>4.06E-4</c:v>
                </c:pt>
                <c:pt idx="3">
                  <c:v>5.64E-3</c:v>
                </c:pt>
                <c:pt idx="4">
                  <c:v>0</c:v>
                </c:pt>
                <c:pt idx="5">
                  <c:v>3.5699999999999998E-3</c:v>
                </c:pt>
                <c:pt idx="6">
                  <c:v>3.3E-3</c:v>
                </c:pt>
                <c:pt idx="7">
                  <c:v>3.3E-3</c:v>
                </c:pt>
              </c:numCache>
            </c:numRef>
          </c:y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-1275030256"/>
        <c:axId val="-1275029712"/>
      </c:scatterChart>
      <c:valAx>
        <c:axId val="-1275030256"/>
        <c:scaling>
          <c:orientation val="minMax"/>
          <c:max val="0.16500000000000004"/>
          <c:min val="0.14500000000000002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200" dirty="0">
                    <a:solidFill>
                      <a:schemeClr val="tx1"/>
                    </a:solidFill>
                  </a:rPr>
                  <a:t>130/132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75029712"/>
        <c:crosses val="autoZero"/>
        <c:crossBetween val="midCat"/>
      </c:valAx>
      <c:valAx>
        <c:axId val="-127502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200">
                    <a:solidFill>
                      <a:schemeClr val="tx1"/>
                    </a:solidFill>
                  </a:rPr>
                  <a:t>126/132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75030256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1197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1197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1197" kern="1200" spc="0" baseline="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3660-9297-49A3-9A29-42D759C17ED3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E48E-17F0-43DB-9EBD-DC541E869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4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3660-9297-49A3-9A29-42D759C17ED3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E48E-17F0-43DB-9EBD-DC541E869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3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3660-9297-49A3-9A29-42D759C17ED3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E48E-17F0-43DB-9EBD-DC541E869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2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3660-9297-49A3-9A29-42D759C17ED3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E48E-17F0-43DB-9EBD-DC541E869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3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3660-9297-49A3-9A29-42D759C17ED3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E48E-17F0-43DB-9EBD-DC541E869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0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3660-9297-49A3-9A29-42D759C17ED3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E48E-17F0-43DB-9EBD-DC541E869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2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3660-9297-49A3-9A29-42D759C17ED3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E48E-17F0-43DB-9EBD-DC541E869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0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3660-9297-49A3-9A29-42D759C17ED3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E48E-17F0-43DB-9EBD-DC541E869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3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3660-9297-49A3-9A29-42D759C17ED3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E48E-17F0-43DB-9EBD-DC541E869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8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3660-9297-49A3-9A29-42D759C17ED3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E48E-17F0-43DB-9EBD-DC541E869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98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3660-9297-49A3-9A29-42D759C17ED3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0E48E-17F0-43DB-9EBD-DC541E869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6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93660-9297-49A3-9A29-42D759C17ED3}" type="datetimeFigureOut">
              <a:rPr lang="en-US" smtClean="0"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0E48E-17F0-43DB-9EBD-DC541E869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Noble Gas Analysis of Carbonaceous Chondrites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Laura Seifert, Tim Swindle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Arizona Space Grant Symposium 2016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April 15-16 2016 Tucson, AZ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040" y="5152258"/>
            <a:ext cx="1059645" cy="1414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619" y="5257800"/>
            <a:ext cx="1604761" cy="1331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51" y="5259133"/>
            <a:ext cx="1440064" cy="133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5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30189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Acknowledgments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2331239"/>
            <a:ext cx="10515600" cy="12395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Special thanks to my mentor Tim Swindle, my lab manager         Clark </a:t>
            </a:r>
            <a:r>
              <a:rPr lang="en-US" sz="3200" dirty="0" err="1" smtClean="0">
                <a:solidFill>
                  <a:schemeClr val="bg1"/>
                </a:solidFill>
              </a:rPr>
              <a:t>Isachsen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and NASA Space Grant for making this project possible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642" y="4504840"/>
            <a:ext cx="1542530" cy="20592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588" y="4863407"/>
            <a:ext cx="1810823" cy="15029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3" y="4735772"/>
            <a:ext cx="1764737" cy="163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1182" y="2380961"/>
            <a:ext cx="5798128" cy="1325563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Thank You</a:t>
            </a:r>
            <a:endParaRPr lang="en-US" sz="8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097" y="4584879"/>
            <a:ext cx="1417118" cy="1891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955" y="4790799"/>
            <a:ext cx="1894582" cy="1572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8" y="4765182"/>
            <a:ext cx="1757292" cy="162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Background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767" y="1483358"/>
            <a:ext cx="11551583" cy="274637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What are carbonaceous chondrites?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Type of meteorite: primitive composition, undifferentiated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Why are carbonaceous chondrites important?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nformation about the primitive solar system </a:t>
            </a:r>
          </a:p>
          <a:p>
            <a:pPr lvl="1"/>
            <a:r>
              <a:rPr lang="en-US" sz="3200" dirty="0" err="1" smtClean="0">
                <a:solidFill>
                  <a:schemeClr val="bg1"/>
                </a:solidFill>
              </a:rPr>
              <a:t>Presolar</a:t>
            </a:r>
            <a:r>
              <a:rPr lang="en-US" sz="3200" dirty="0" smtClean="0">
                <a:solidFill>
                  <a:schemeClr val="bg1"/>
                </a:solidFill>
              </a:rPr>
              <a:t> grains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231" y="3831335"/>
            <a:ext cx="3229970" cy="2709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301" y="3825844"/>
            <a:ext cx="2872854" cy="2714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57" y="5443500"/>
            <a:ext cx="1079086" cy="9937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44826" y="6544104"/>
            <a:ext cx="2858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https://en.wikipedia.org/wiki/Carbonaceous_chondrite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950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Background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91" y="1601095"/>
            <a:ext cx="4180041" cy="4343163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Why use Noble Gases?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Stable 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Relatively rare 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Isotopic variability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Tracer: materials, processes, origins</a:t>
            </a:r>
          </a:p>
          <a:p>
            <a:pPr marL="914400" lvl="2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850" y="1119116"/>
            <a:ext cx="7076162" cy="53071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065701" y="2012068"/>
            <a:ext cx="710821" cy="31494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64263" y="6426239"/>
            <a:ext cx="27568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http://www.ptable.com/Images/periodic%20table.png</a:t>
            </a:r>
            <a:endParaRPr lang="en-US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57" y="5447391"/>
            <a:ext cx="1079086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3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Problem/Objectives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Two unusual </a:t>
            </a:r>
            <a:r>
              <a:rPr lang="en-US" sz="3200" dirty="0" smtClean="0">
                <a:solidFill>
                  <a:schemeClr val="bg1"/>
                </a:solidFill>
              </a:rPr>
              <a:t>(metamorphosed) </a:t>
            </a:r>
            <a:r>
              <a:rPr lang="en-US" sz="3200" dirty="0" smtClean="0">
                <a:solidFill>
                  <a:schemeClr val="bg1"/>
                </a:solidFill>
              </a:rPr>
              <a:t>chondrites carbonaceous, do not match any currently known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Yamato 82162, 86720</a:t>
            </a:r>
          </a:p>
          <a:p>
            <a:pPr lvl="0"/>
            <a:r>
              <a:rPr lang="en-US" sz="3200" dirty="0" smtClean="0">
                <a:solidFill>
                  <a:schemeClr val="bg1"/>
                </a:solidFill>
              </a:rPr>
              <a:t>Determine reservoirs sampled</a:t>
            </a:r>
          </a:p>
          <a:p>
            <a:pPr lvl="0"/>
            <a:r>
              <a:rPr lang="en-US" sz="3200" dirty="0" smtClean="0">
                <a:solidFill>
                  <a:schemeClr val="bg1"/>
                </a:solidFill>
              </a:rPr>
              <a:t>Clues to evolution of unusual meteorites</a:t>
            </a:r>
          </a:p>
          <a:p>
            <a:pPr lvl="0"/>
            <a:r>
              <a:rPr lang="en-US" sz="3200" dirty="0" smtClean="0">
                <a:solidFill>
                  <a:schemeClr val="bg1"/>
                </a:solidFill>
              </a:rPr>
              <a:t>Future research: exposure age </a:t>
            </a:r>
            <a:endParaRPr lang="en-US" sz="32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09" y="5451877"/>
            <a:ext cx="1078781" cy="99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8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88" y="13525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Methods</a:t>
            </a:r>
            <a:r>
              <a:rPr lang="en-US" dirty="0" smtClean="0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626" y="1167764"/>
            <a:ext cx="11616689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Noble Gas Mass Spectrometry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Measures the relative ratios of different isotopes of noble gases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Focus on </a:t>
            </a:r>
            <a:r>
              <a:rPr lang="en-US" sz="3200" dirty="0" err="1" smtClean="0">
                <a:solidFill>
                  <a:schemeClr val="bg1"/>
                </a:solidFill>
              </a:rPr>
              <a:t>Ar</a:t>
            </a:r>
            <a:r>
              <a:rPr lang="en-US" sz="3200" dirty="0" smtClean="0">
                <a:solidFill>
                  <a:schemeClr val="bg1"/>
                </a:solidFill>
              </a:rPr>
              <a:t>, Ne, </a:t>
            </a:r>
            <a:r>
              <a:rPr lang="en-US" sz="3200" dirty="0" err="1" smtClean="0">
                <a:solidFill>
                  <a:schemeClr val="bg1"/>
                </a:solidFill>
              </a:rPr>
              <a:t>Xe</a:t>
            </a:r>
            <a:r>
              <a:rPr lang="en-US" sz="3200" dirty="0" smtClean="0">
                <a:solidFill>
                  <a:schemeClr val="bg1"/>
                </a:solidFill>
              </a:rPr>
              <a:t>, Kr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Compare our data to known values(</a:t>
            </a:r>
            <a:r>
              <a:rPr lang="en-US" sz="3200" dirty="0" err="1" smtClean="0">
                <a:solidFill>
                  <a:schemeClr val="bg1"/>
                </a:solidFill>
              </a:rPr>
              <a:t>Ott</a:t>
            </a:r>
            <a:r>
              <a:rPr lang="en-US" sz="3200" dirty="0" smtClean="0">
                <a:solidFill>
                  <a:schemeClr val="bg1"/>
                </a:solidFill>
              </a:rPr>
              <a:t> 2002)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70090" y="3842570"/>
            <a:ext cx="3985145" cy="2640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170" y="4121623"/>
            <a:ext cx="3585097" cy="2082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28596" y="6552371"/>
            <a:ext cx="46265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http://sustainability.sellafieldsites.com/resources/labmouse/chemistry_as/images/1001b.png</a:t>
            </a:r>
            <a:endParaRPr lang="en-US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24" y="5448558"/>
            <a:ext cx="1079086" cy="993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7" r="7734"/>
          <a:stretch/>
        </p:blipFill>
        <p:spPr>
          <a:xfrm>
            <a:off x="1441826" y="3351532"/>
            <a:ext cx="6551654" cy="314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9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157293"/>
              </p:ext>
            </p:extLst>
          </p:nvPr>
        </p:nvGraphicFramePr>
        <p:xfrm>
          <a:off x="297060" y="245659"/>
          <a:ext cx="11685674" cy="633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768083" y="6208889"/>
            <a:ext cx="1091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Ott</a:t>
            </a:r>
            <a:r>
              <a:rPr lang="en-US" dirty="0" smtClean="0"/>
              <a:t> 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3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18625"/>
              </p:ext>
            </p:extLst>
          </p:nvPr>
        </p:nvGraphicFramePr>
        <p:xfrm>
          <a:off x="328905" y="156106"/>
          <a:ext cx="11685674" cy="6332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1719617" y="3889613"/>
            <a:ext cx="1280160" cy="1323833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59697" y="4551529"/>
            <a:ext cx="1570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G(</a:t>
            </a:r>
            <a:r>
              <a:rPr lang="en-US" sz="1600" dirty="0" err="1" smtClean="0"/>
              <a:t>Presolar</a:t>
            </a:r>
            <a:r>
              <a:rPr lang="en-US" sz="1600" dirty="0" smtClean="0"/>
              <a:t> </a:t>
            </a:r>
            <a:r>
              <a:rPr lang="en-US" sz="1600" dirty="0" err="1" smtClean="0"/>
              <a:t>SiC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0645254" y="6119336"/>
            <a:ext cx="1078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Ott</a:t>
            </a:r>
            <a:r>
              <a:rPr lang="en-US" dirty="0" smtClean="0"/>
              <a:t> 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9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827774"/>
              </p:ext>
            </p:extLst>
          </p:nvPr>
        </p:nvGraphicFramePr>
        <p:xfrm>
          <a:off x="232437" y="266501"/>
          <a:ext cx="11716178" cy="626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474656" y="6213377"/>
            <a:ext cx="1569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Ott</a:t>
            </a:r>
            <a:r>
              <a:rPr lang="en-US" dirty="0" smtClean="0"/>
              <a:t> 2002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003809" y="3739487"/>
            <a:ext cx="1255594" cy="46402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003809" y="3400933"/>
            <a:ext cx="1528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G(</a:t>
            </a:r>
            <a:r>
              <a:rPr lang="en-US" sz="1600" dirty="0" err="1" smtClean="0"/>
              <a:t>Presolar</a:t>
            </a:r>
            <a:r>
              <a:rPr lang="en-US" sz="1600" dirty="0" smtClean="0"/>
              <a:t> </a:t>
            </a:r>
            <a:r>
              <a:rPr lang="en-US" sz="1600" dirty="0" err="1" smtClean="0"/>
              <a:t>SiC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612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Interpretation/Conclusion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440" y="1489356"/>
            <a:ext cx="10066360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Y82162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Normal carbonaceous chondrite with some terrestrial contamination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Lack of </a:t>
            </a:r>
            <a:r>
              <a:rPr lang="en-US" sz="3200" dirty="0" err="1" smtClean="0">
                <a:solidFill>
                  <a:schemeClr val="bg1"/>
                </a:solidFill>
              </a:rPr>
              <a:t>presolar</a:t>
            </a:r>
            <a:r>
              <a:rPr lang="en-US" sz="3200" dirty="0" smtClean="0">
                <a:solidFill>
                  <a:schemeClr val="bg1"/>
                </a:solidFill>
              </a:rPr>
              <a:t> components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Metamorphism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Y86720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Dominated by terrestrial contamination </a:t>
            </a:r>
          </a:p>
          <a:p>
            <a:pPr lvl="1"/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57" y="5318166"/>
            <a:ext cx="1079086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5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10402</TotalTime>
  <Words>255</Words>
  <Application>Microsoft Office PowerPoint</Application>
  <PresentationFormat>Widescreen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Noble Gas Analysis of Carbonaceous Chondrites</vt:lpstr>
      <vt:lpstr>Background</vt:lpstr>
      <vt:lpstr>Background</vt:lpstr>
      <vt:lpstr>Problem/Objectives</vt:lpstr>
      <vt:lpstr>Methods </vt:lpstr>
      <vt:lpstr>PowerPoint Presentation</vt:lpstr>
      <vt:lpstr>PowerPoint Presentation</vt:lpstr>
      <vt:lpstr>PowerPoint Presentation</vt:lpstr>
      <vt:lpstr>Interpretation/Conclusion</vt:lpstr>
      <vt:lpstr>Acknowledgments 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Noble Gas Analysis of Carbonaceous Chondrites</dc:title>
  <dc:creator>Laura13</dc:creator>
  <cp:lastModifiedBy>Laura13</cp:lastModifiedBy>
  <cp:revision>66</cp:revision>
  <dcterms:created xsi:type="dcterms:W3CDTF">2016-03-31T00:15:29Z</dcterms:created>
  <dcterms:modified xsi:type="dcterms:W3CDTF">2016-04-07T05:37:39Z</dcterms:modified>
</cp:coreProperties>
</file>